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945600" cy="32918400"/>
  <p:notesSz cx="6858000" cy="9144000"/>
  <p:defaultTextStyle>
    <a:defPPr>
      <a:defRPr lang="en-US"/>
    </a:defPPr>
    <a:lvl1pPr marL="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6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691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8C170E"/>
    <a:srgbClr val="800000"/>
    <a:srgbClr val="C5AD8D"/>
    <a:srgbClr val="C5933F"/>
    <a:srgbClr val="C0AB89"/>
    <a:srgbClr val="CCB79A"/>
    <a:srgbClr val="00FF00"/>
    <a:srgbClr val="FFFF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3727" autoAdjust="0"/>
  </p:normalViewPr>
  <p:slideViewPr>
    <p:cSldViewPr snapToGrid="0" snapToObjects="1">
      <p:cViewPr>
        <p:scale>
          <a:sx n="40" d="100"/>
          <a:sy n="40" d="100"/>
        </p:scale>
        <p:origin x="1038" y="-5280"/>
      </p:cViewPr>
      <p:guideLst>
        <p:guide orient="horz" pos="10368"/>
        <p:guide pos="69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56C53-BE20-9B41-BBA5-5C948E4DCF3D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CFA38B-8F9A-0D45-99EE-5C2488861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3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1pPr>
    <a:lvl2pPr marL="156751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2pPr>
    <a:lvl3pPr marL="3135020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3pPr>
    <a:lvl4pPr marL="470253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4pPr>
    <a:lvl5pPr marL="627004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5pPr>
    <a:lvl6pPr marL="783755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6pPr>
    <a:lvl7pPr marL="940506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7pPr>
    <a:lvl8pPr marL="10972571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8pPr>
    <a:lvl9pPr marL="12540082" algn="l" defTabSz="1567510" rtl="0" eaLnBrk="1" latinLnBrk="0" hangingPunct="1">
      <a:defRPr sz="4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FA38B-8F9A-0D45-99EE-5C2488861E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83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5920" y="10226042"/>
            <a:ext cx="1865376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91840" y="18653760"/>
            <a:ext cx="1536192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86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56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87632" y="6324600"/>
            <a:ext cx="11849100" cy="134820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32711" y="6324600"/>
            <a:ext cx="35189160" cy="134820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2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1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3551" y="21153122"/>
            <a:ext cx="18653760" cy="653796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3551" y="13952225"/>
            <a:ext cx="18653760" cy="72008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7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32712" y="36865560"/>
            <a:ext cx="23519129" cy="10427970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517600" y="36865560"/>
            <a:ext cx="23519131" cy="10427970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4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318262"/>
            <a:ext cx="1975104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7368542"/>
            <a:ext cx="9696451" cy="307085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0439400"/>
            <a:ext cx="9696451" cy="1896618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148061" y="7368542"/>
            <a:ext cx="9700260" cy="307085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148061" y="10439400"/>
            <a:ext cx="9700260" cy="1896618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4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7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9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1" y="1310640"/>
            <a:ext cx="7219951" cy="557784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80120" y="1310643"/>
            <a:ext cx="12268200" cy="2809494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1" y="6888483"/>
            <a:ext cx="7219951" cy="22517102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88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1491" y="23042880"/>
            <a:ext cx="13167360" cy="272034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01491" y="2941320"/>
            <a:ext cx="13167360" cy="1975104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1491" y="25763222"/>
            <a:ext cx="13167360" cy="3863338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4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318262"/>
            <a:ext cx="19751040" cy="54864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7680963"/>
            <a:ext cx="19751040" cy="21724622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30510482"/>
            <a:ext cx="5120640" cy="17526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0463E-82B5-F647-A9D8-FBF695B83441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0" y="30510482"/>
            <a:ext cx="6949440" cy="17526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27680" y="30510482"/>
            <a:ext cx="5120640" cy="17526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4B1CF-A7B5-EB4C-AE06-504B9540EB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1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56751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156751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156751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1567510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1567510" rtl="0" eaLnBrk="1" latinLnBrk="0" hangingPunct="1">
        <a:spcBef>
          <a:spcPct val="20000"/>
        </a:spcBef>
        <a:buFont typeface="Arial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1567510" rtl="0" eaLnBrk="1" latinLnBrk="0" hangingPunct="1">
        <a:spcBef>
          <a:spcPct val="20000"/>
        </a:spcBef>
        <a:buFont typeface="Arial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microsoft.com/office/2007/relationships/hdphoto" Target="../media/hdphoto2.wdp"/><Relationship Id="rId3" Type="http://schemas.openxmlformats.org/officeDocument/2006/relationships/image" Target="../media/image1.jpg"/><Relationship Id="rId21" Type="http://schemas.openxmlformats.org/officeDocument/2006/relationships/image" Target="../media/image17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23" Type="http://schemas.openxmlformats.org/officeDocument/2006/relationships/image" Target="../media/image19.png"/><Relationship Id="rId10" Type="http://schemas.openxmlformats.org/officeDocument/2006/relationships/image" Target="../media/image7.png"/><Relationship Id="rId19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depositphotos_88335878-stock-illustration-wizard-silhouette-with-magic-wand - Copy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32" y="3385225"/>
            <a:ext cx="9752926" cy="133006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2220469" y="5589183"/>
            <a:ext cx="7456859" cy="3016210"/>
          </a:xfrm>
          <a:prstGeom prst="rect">
            <a:avLst/>
          </a:prstGeom>
          <a:noFill/>
          <a:ln>
            <a:solidFill>
              <a:srgbClr val="953735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lvl="0" algn="r"/>
            <a:r>
              <a:rPr lang="en-US" sz="3600" b="1" dirty="0">
                <a:solidFill>
                  <a:prstClr val="black"/>
                </a:solidFill>
                <a:latin typeface="Courier"/>
                <a:cs typeface="Bernard MT Condensed"/>
              </a:rPr>
              <a:t>Scraped </a:t>
            </a:r>
            <a:r>
              <a:rPr lang="en-US" sz="3600" b="1" dirty="0">
                <a:solidFill>
                  <a:srgbClr val="008000"/>
                </a:solidFill>
                <a:latin typeface="Courier"/>
                <a:cs typeface="Bernard MT Condensed"/>
              </a:rPr>
              <a:t>45K</a:t>
            </a:r>
            <a:r>
              <a:rPr lang="en-US" sz="3600" b="1" dirty="0">
                <a:solidFill>
                  <a:prstClr val="black"/>
                </a:solidFill>
                <a:latin typeface="Courier"/>
                <a:cs typeface="Bernard MT Condensed"/>
              </a:rPr>
              <a:t> movies</a:t>
            </a:r>
          </a:p>
          <a:p>
            <a:pPr lvl="0" algn="ctr"/>
            <a:endParaRPr lang="en-US" sz="3600" dirty="0">
              <a:solidFill>
                <a:prstClr val="black"/>
              </a:solidFill>
              <a:latin typeface="Bernard MT Condensed"/>
              <a:cs typeface="Bernard MT Condensed"/>
            </a:endParaRPr>
          </a:p>
          <a:p>
            <a:pPr lvl="0" algn="ctr"/>
            <a:endParaRPr lang="en-US" sz="3600" dirty="0">
              <a:solidFill>
                <a:prstClr val="black"/>
              </a:solidFill>
              <a:latin typeface="Bernard MT Condensed"/>
              <a:cs typeface="Bernard MT Condensed"/>
            </a:endParaRPr>
          </a:p>
          <a:p>
            <a:pPr lvl="0" algn="ctr"/>
            <a:endParaRPr lang="en-US" sz="3600" dirty="0">
              <a:solidFill>
                <a:prstClr val="black"/>
              </a:solidFill>
              <a:latin typeface="Bernard MT Condensed"/>
              <a:cs typeface="Bernard MT Condensed"/>
            </a:endParaRPr>
          </a:p>
          <a:p>
            <a:pPr lvl="0" algn="ctr"/>
            <a:endParaRPr lang="en-US" sz="3600" dirty="0">
              <a:solidFill>
                <a:prstClr val="black"/>
              </a:solidFill>
              <a:latin typeface="Bernard MT Condensed"/>
              <a:cs typeface="Bernard MT Condensed"/>
            </a:endParaRPr>
          </a:p>
          <a:p>
            <a:pPr lvl="0" algn="ctr"/>
            <a:endParaRPr lang="en-US" sz="1000" dirty="0">
              <a:solidFill>
                <a:prstClr val="black"/>
              </a:solidFill>
              <a:latin typeface="Bernard MT Condensed"/>
              <a:cs typeface="Bernard MT Condensed"/>
            </a:endParaRPr>
          </a:p>
        </p:txBody>
      </p:sp>
      <p:pic>
        <p:nvPicPr>
          <p:cNvPr id="6" name="Picture 5" descr="r2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2" r="6643"/>
          <a:stretch/>
        </p:blipFill>
        <p:spPr>
          <a:xfrm>
            <a:off x="-158025" y="16452849"/>
            <a:ext cx="1828800" cy="16465551"/>
          </a:xfrm>
          <a:prstGeom prst="rect">
            <a:avLst/>
          </a:prstGeom>
        </p:spPr>
      </p:pic>
      <p:pic>
        <p:nvPicPr>
          <p:cNvPr id="7" name="Picture 6" descr="r1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42" r="6643"/>
          <a:stretch/>
        </p:blipFill>
        <p:spPr>
          <a:xfrm>
            <a:off x="-158025" y="1"/>
            <a:ext cx="1828800" cy="16452849"/>
          </a:xfrm>
          <a:prstGeom prst="rect">
            <a:avLst/>
          </a:prstGeom>
        </p:spPr>
      </p:pic>
      <p:pic>
        <p:nvPicPr>
          <p:cNvPr id="8" name="Picture 7" descr="r3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5" r="5024"/>
          <a:stretch/>
        </p:blipFill>
        <p:spPr>
          <a:xfrm>
            <a:off x="20116800" y="-1"/>
            <a:ext cx="1828800" cy="16452849"/>
          </a:xfrm>
          <a:prstGeom prst="rect">
            <a:avLst/>
          </a:prstGeom>
        </p:spPr>
      </p:pic>
      <p:pic>
        <p:nvPicPr>
          <p:cNvPr id="9" name="Picture 8" descr="r4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5" r="5024"/>
          <a:stretch/>
        </p:blipFill>
        <p:spPr>
          <a:xfrm>
            <a:off x="20116800" y="16452848"/>
            <a:ext cx="1828800" cy="16465550"/>
          </a:xfrm>
          <a:prstGeom prst="rect">
            <a:avLst/>
          </a:prstGeom>
          <a:ln>
            <a:solidFill>
              <a:srgbClr val="CCB79A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926735" y="26782461"/>
            <a:ext cx="191900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Bernard MT Condensed"/>
              </a:rPr>
              <a:t>MOVIE PROPHET</a:t>
            </a:r>
          </a:p>
          <a:p>
            <a:pPr algn="ctr"/>
            <a:r>
              <a:rPr lang="en-US" sz="4000" dirty="0">
                <a:latin typeface="Bernard MT Condensed" panose="02050806060905020404" pitchFamily="18" charset="0"/>
              </a:rPr>
              <a:t>Data Science meets Hollywood </a:t>
            </a:r>
          </a:p>
          <a:p>
            <a:pPr algn="ctr"/>
            <a:r>
              <a:rPr lang="en-US" sz="4000" dirty="0">
                <a:solidFill>
                  <a:srgbClr val="008000"/>
                </a:solidFill>
                <a:latin typeface="Bernard MT Condensed" panose="02050806060905020404" pitchFamily="18" charset="0"/>
              </a:rPr>
              <a:t>www.movie-prophet.com</a:t>
            </a:r>
          </a:p>
          <a:p>
            <a:pPr algn="ctr"/>
            <a:endParaRPr lang="en-US" sz="2400" i="1" dirty="0">
              <a:latin typeface="Harlow Solid Italic" panose="04030604020F02020D02" pitchFamily="82" charset="0"/>
            </a:endParaRPr>
          </a:p>
          <a:p>
            <a:r>
              <a:rPr lang="en-US" sz="3000" dirty="0">
                <a:latin typeface="Bernard MT Condensed"/>
              </a:rPr>
              <a:t>              CAST</a:t>
            </a:r>
            <a:r>
              <a:rPr lang="en-US" sz="3800" dirty="0">
                <a:latin typeface="Bernard MT Condensed"/>
              </a:rPr>
              <a:t>: </a:t>
            </a:r>
            <a:r>
              <a:rPr lang="en-US" sz="3600" dirty="0">
                <a:latin typeface="Bernard MT Condensed"/>
              </a:rPr>
              <a:t>NELSON DSOUZA </a:t>
            </a:r>
            <a:r>
              <a:rPr lang="en-US" sz="2800" dirty="0">
                <a:latin typeface="Bernard MT Condensed"/>
              </a:rPr>
              <a:t>(nelsonds@uw.edu)</a:t>
            </a:r>
            <a:r>
              <a:rPr lang="en-US" sz="3800" dirty="0">
                <a:latin typeface="Bernard MT Condensed"/>
              </a:rPr>
              <a:t>, </a:t>
            </a:r>
            <a:r>
              <a:rPr lang="en-US" sz="3600" dirty="0">
                <a:latin typeface="Bernard MT Condensed"/>
              </a:rPr>
              <a:t>MARIA GEORGE</a:t>
            </a:r>
            <a:r>
              <a:rPr lang="en-US" sz="3800" dirty="0">
                <a:latin typeface="Bernard MT Condensed"/>
              </a:rPr>
              <a:t> </a:t>
            </a:r>
            <a:r>
              <a:rPr lang="en-US" sz="2800" dirty="0">
                <a:latin typeface="Bernard MT Condensed"/>
              </a:rPr>
              <a:t>(gmaria@uw.edu)</a:t>
            </a:r>
            <a:r>
              <a:rPr lang="en-US" sz="3800" dirty="0">
                <a:latin typeface="Bernard MT Condensed"/>
              </a:rPr>
              <a:t>, </a:t>
            </a:r>
            <a:r>
              <a:rPr lang="en-US" sz="3600" dirty="0">
                <a:latin typeface="Bernard MT Condensed"/>
              </a:rPr>
              <a:t>SAURABH SETH </a:t>
            </a:r>
            <a:r>
              <a:rPr lang="en-US" sz="2800" dirty="0">
                <a:latin typeface="Bernard MT Condensed"/>
              </a:rPr>
              <a:t>(sseth12@uw.edu)</a:t>
            </a:r>
          </a:p>
          <a:p>
            <a:endParaRPr lang="en-US" sz="2800" dirty="0">
              <a:latin typeface="Bernard MT Condensed"/>
            </a:endParaRPr>
          </a:p>
          <a:p>
            <a:pPr algn="ctr"/>
            <a:r>
              <a:rPr lang="en-US" sz="3000" dirty="0">
                <a:solidFill>
                  <a:prstClr val="black"/>
                </a:solidFill>
                <a:latin typeface="Bernard MT Condensed"/>
              </a:rPr>
              <a:t>									</a:t>
            </a:r>
            <a:endParaRPr lang="en-US" sz="6500" dirty="0">
              <a:latin typeface="Bodoni 72 Oldstyle Book Italic"/>
            </a:endParaRPr>
          </a:p>
        </p:txBody>
      </p:sp>
      <p:pic>
        <p:nvPicPr>
          <p:cNvPr id="22" name="Picture 21" descr="14947658127412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3" t="30269" r="14590" b="22293"/>
          <a:stretch/>
        </p:blipFill>
        <p:spPr>
          <a:xfrm>
            <a:off x="4596700" y="30919518"/>
            <a:ext cx="3468659" cy="2368526"/>
          </a:xfrm>
          <a:prstGeom prst="rect">
            <a:avLst/>
          </a:prstGeom>
        </p:spPr>
      </p:pic>
      <p:pic>
        <p:nvPicPr>
          <p:cNvPr id="23" name="Picture 22" descr="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390" y="31396300"/>
            <a:ext cx="5653940" cy="11111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80118" y="458312"/>
            <a:ext cx="1873668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rnard MT Condensed"/>
                <a:cs typeface="Bernard MT Condensed"/>
              </a:rPr>
              <a:t>CAN MOVIE REVENUE BE PREDICTED BEFORE RELEASE?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9052" y="23301776"/>
            <a:ext cx="1151182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		</a:t>
            </a:r>
            <a:r>
              <a:rPr lang="en-US" sz="3600" dirty="0">
                <a:solidFill>
                  <a:srgbClr val="800000"/>
                </a:solidFill>
                <a:latin typeface="Bernard MT Condensed"/>
                <a:cs typeface="Bernard MT Condensed"/>
              </a:rPr>
              <a:t>$38 billion </a:t>
            </a:r>
            <a:r>
              <a:rPr lang="en-US" sz="3600" dirty="0">
                <a:latin typeface="Bernard MT Condensed"/>
                <a:cs typeface="Bernard MT Condensed"/>
              </a:rPr>
              <a:t>business globally</a:t>
            </a:r>
          </a:p>
          <a:p>
            <a:r>
              <a:rPr lang="en-US" sz="3600" dirty="0">
                <a:latin typeface="Bernard MT Condensed"/>
                <a:cs typeface="Bernard MT Condensed"/>
              </a:rPr>
              <a:t> 		</a:t>
            </a:r>
            <a:r>
              <a:rPr lang="en-US" sz="3600" dirty="0">
                <a:solidFill>
                  <a:srgbClr val="800000"/>
                </a:solidFill>
                <a:latin typeface="Bernard MT Condensed"/>
                <a:cs typeface="Bernard MT Condensed"/>
              </a:rPr>
              <a:t>$60 million </a:t>
            </a:r>
            <a:r>
              <a:rPr lang="en-US" sz="3600" dirty="0">
                <a:latin typeface="Bernard MT Condensed"/>
                <a:cs typeface="Bernard MT Condensed"/>
              </a:rPr>
              <a:t>in </a:t>
            </a:r>
            <a:r>
              <a:rPr lang="en-US" sz="3600" i="1" dirty="0">
                <a:latin typeface="Bernard MT Condensed"/>
                <a:cs typeface="Bernard MT Condensed"/>
              </a:rPr>
              <a:t>losses</a:t>
            </a:r>
            <a:r>
              <a:rPr lang="en-US" sz="3600" dirty="0">
                <a:latin typeface="Bernard MT Condensed"/>
                <a:cs typeface="Bernard MT Condensed"/>
              </a:rPr>
              <a:t> in 2016</a:t>
            </a:r>
          </a:p>
          <a:p>
            <a:r>
              <a:rPr lang="en-US" sz="3600" dirty="0">
                <a:latin typeface="Bernard MT Condensed"/>
                <a:cs typeface="Bernard MT Condensed"/>
              </a:rPr>
              <a:t>		movie investor system absent</a:t>
            </a:r>
          </a:p>
          <a:p>
            <a:r>
              <a:rPr lang="en-US" sz="3600" dirty="0">
                <a:latin typeface="Bernard MT Condensed"/>
                <a:cs typeface="Bernard MT Condensed"/>
              </a:rPr>
              <a:t>		</a:t>
            </a:r>
            <a:r>
              <a:rPr lang="en-US" dirty="0"/>
              <a:t>		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70531" y="2973287"/>
            <a:ext cx="1700879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600" b="1" dirty="0">
                <a:solidFill>
                  <a:prstClr val="black"/>
                </a:solidFill>
                <a:latin typeface="Courier"/>
                <a:cs typeface="Bodoni 72 Oldstyle Book Italic"/>
              </a:rPr>
              <a:t>Losses can be managed with a </a:t>
            </a:r>
            <a:r>
              <a:rPr lang="en-US" sz="3600" b="1" dirty="0">
                <a:solidFill>
                  <a:srgbClr val="008000"/>
                </a:solidFill>
                <a:latin typeface="Courier"/>
                <a:cs typeface="Bodoni 72 Oldstyle Book Italic"/>
              </a:rPr>
              <a:t>movie investor assurance system</a:t>
            </a:r>
            <a:r>
              <a:rPr lang="en-US" sz="3600" b="1" dirty="0">
                <a:solidFill>
                  <a:prstClr val="black"/>
                </a:solidFill>
                <a:latin typeface="Courier"/>
                <a:cs typeface="Bodoni 72 Oldstyle Book Italic"/>
              </a:rPr>
              <a:t>!</a:t>
            </a:r>
          </a:p>
          <a:p>
            <a:pPr algn="just"/>
            <a:endParaRPr lang="en-US" sz="1000" b="1" dirty="0">
              <a:solidFill>
                <a:prstClr val="black"/>
              </a:solidFill>
              <a:latin typeface="Courier"/>
              <a:cs typeface="Bernard MT Condensed"/>
            </a:endParaRPr>
          </a:p>
          <a:p>
            <a:pPr algn="just"/>
            <a:r>
              <a:rPr lang="en-US" sz="3600" b="1" dirty="0">
                <a:solidFill>
                  <a:prstClr val="black"/>
                </a:solidFill>
                <a:latin typeface="Courier"/>
                <a:cs typeface="Bernard MT Condensed"/>
              </a:rPr>
              <a:t>To build this system, a new prophet has risen…</a:t>
            </a:r>
            <a:endParaRPr lang="en-US" sz="3600" b="1" i="1" dirty="0">
              <a:latin typeface="Courier"/>
              <a:cs typeface="Bodoni 72 Oldstyle Book Italic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537617" y="4859109"/>
            <a:ext cx="9031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urier"/>
                <a:cs typeface="Courier"/>
              </a:rPr>
              <a:t>The prophet has tamed data</a:t>
            </a:r>
          </a:p>
        </p:txBody>
      </p:sp>
      <p:pic>
        <p:nvPicPr>
          <p:cNvPr id="46" name="Picture 45" descr="2000px-Wikipedia-logo-v2-en.svg.png"/>
          <p:cNvPicPr>
            <a:picLocks noChangeAspect="1"/>
          </p:cNvPicPr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011" y="6081543"/>
            <a:ext cx="1959752" cy="2380998"/>
          </a:xfrm>
          <a:prstGeom prst="rect">
            <a:avLst/>
          </a:prstGeom>
        </p:spPr>
      </p:pic>
      <p:pic>
        <p:nvPicPr>
          <p:cNvPr id="47" name="Picture 46" descr="14947658127412-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4237" y="6132372"/>
            <a:ext cx="2757283" cy="1875909"/>
          </a:xfrm>
          <a:prstGeom prst="rect">
            <a:avLst/>
          </a:prstGeom>
        </p:spPr>
      </p:pic>
      <p:pic>
        <p:nvPicPr>
          <p:cNvPr id="48" name="Picture 47" descr="14947658127412-3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313" y="7278866"/>
            <a:ext cx="3200466" cy="103871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046554" y="9287637"/>
            <a:ext cx="1043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urier"/>
                <a:cs typeface="Courier"/>
              </a:rPr>
              <a:t>     Discovered its hidden potential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986280" y="17977627"/>
            <a:ext cx="1319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urier"/>
                <a:cs typeface="Courier"/>
              </a:rPr>
              <a:t>And predicted the future!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679873" y="14287406"/>
            <a:ext cx="9551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atin typeface="Courier"/>
                <a:cs typeface="Courier"/>
              </a:rPr>
              <a:t>Cast multiple spells to train it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604575" y="9974616"/>
            <a:ext cx="8362500" cy="3724096"/>
          </a:xfrm>
          <a:prstGeom prst="rect">
            <a:avLst/>
          </a:prstGeom>
          <a:noFill/>
          <a:ln>
            <a:solidFill>
              <a:srgbClr val="953735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rgbClr val="008000"/>
                </a:solidFill>
                <a:latin typeface="Bernard MT Condensed"/>
                <a:cs typeface="Bernard MT Condensed"/>
              </a:rPr>
              <a:t>      </a:t>
            </a:r>
          </a:p>
          <a:p>
            <a:pPr algn="r"/>
            <a:r>
              <a:rPr lang="en-US" sz="3600" b="1" dirty="0">
                <a:solidFill>
                  <a:srgbClr val="008000"/>
                </a:solidFill>
                <a:latin typeface="Bernard MT Condensed"/>
                <a:cs typeface="Bernard MT Condensed"/>
              </a:rPr>
              <a:t> </a:t>
            </a:r>
            <a:r>
              <a:rPr lang="en-US" sz="3600" b="1" dirty="0">
                <a:latin typeface="Courier"/>
                <a:cs typeface="Bernard MT Condensed"/>
              </a:rPr>
              <a:t>Built 33 features </a:t>
            </a:r>
          </a:p>
          <a:p>
            <a:pPr algn="r"/>
            <a:r>
              <a:rPr lang="en-US" sz="3600" b="1" dirty="0">
                <a:latin typeface="Courier"/>
                <a:cs typeface="Bernard MT Condensed"/>
              </a:rPr>
              <a:t>such as: </a:t>
            </a:r>
            <a:r>
              <a:rPr lang="en-US" sz="3600" b="1" dirty="0">
                <a:solidFill>
                  <a:srgbClr val="008000"/>
                </a:solidFill>
                <a:latin typeface="Courier"/>
                <a:cs typeface="Bernard MT Condensed"/>
              </a:rPr>
              <a:t>actor score</a:t>
            </a:r>
          </a:p>
          <a:p>
            <a:pPr algn="r"/>
            <a:endParaRPr lang="en-US" sz="3600" b="1" dirty="0">
              <a:solidFill>
                <a:srgbClr val="008000"/>
              </a:solidFill>
              <a:latin typeface="Courier"/>
              <a:cs typeface="Bernard MT Condensed"/>
            </a:endParaRPr>
          </a:p>
          <a:p>
            <a:pPr algn="r"/>
            <a:endParaRPr lang="en-US" sz="3600" b="1" dirty="0">
              <a:latin typeface="Bernard MT Condensed"/>
              <a:cs typeface="Bernard MT Condensed"/>
            </a:endParaRPr>
          </a:p>
          <a:p>
            <a:pPr algn="r"/>
            <a:endParaRPr lang="en-US" sz="3600" b="1" dirty="0">
              <a:latin typeface="Bernard MT Condensed"/>
              <a:cs typeface="Bernard MT Condensed"/>
            </a:endParaRPr>
          </a:p>
          <a:p>
            <a:pPr algn="r"/>
            <a:endParaRPr lang="en-US" sz="3600" b="1" dirty="0">
              <a:latin typeface="Bernard MT Condensed"/>
              <a:cs typeface="Bernard MT Condensed"/>
            </a:endParaRPr>
          </a:p>
          <a:p>
            <a:pPr algn="r"/>
            <a:endParaRPr lang="en-US" sz="400" b="1" dirty="0">
              <a:latin typeface="Bernard MT Condensed"/>
              <a:cs typeface="Bernard MT Condensed"/>
            </a:endParaRPr>
          </a:p>
        </p:txBody>
      </p:sp>
      <p:pic>
        <p:nvPicPr>
          <p:cNvPr id="56" name="Picture 55" descr="cxzjtp34pmz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77" y="10039055"/>
            <a:ext cx="1743290" cy="335247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642286" y="14935732"/>
            <a:ext cx="8483750" cy="2616101"/>
          </a:xfrm>
          <a:prstGeom prst="rect">
            <a:avLst/>
          </a:prstGeom>
          <a:noFill/>
          <a:ln>
            <a:solidFill>
              <a:srgbClr val="953735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latin typeface="Courier"/>
                <a:cs typeface="Bernard MT Condensed"/>
              </a:rPr>
              <a:t> </a:t>
            </a:r>
          </a:p>
          <a:p>
            <a:pPr algn="r"/>
            <a:r>
              <a:rPr lang="en-US" sz="3600" b="1" dirty="0">
                <a:latin typeface="Courier"/>
                <a:cs typeface="Bernard MT Condensed"/>
              </a:rPr>
              <a:t>K-means Clustering</a:t>
            </a:r>
          </a:p>
          <a:p>
            <a:pPr algn="r"/>
            <a:r>
              <a:rPr lang="en-US" sz="3600" b="1" dirty="0">
                <a:latin typeface="Courier"/>
                <a:cs typeface="Bernard MT Condensed"/>
              </a:rPr>
              <a:t>Random Forest</a:t>
            </a:r>
          </a:p>
          <a:p>
            <a:pPr algn="r"/>
            <a:r>
              <a:rPr lang="en-US" sz="3600" b="1" dirty="0">
                <a:solidFill>
                  <a:srgbClr val="008000"/>
                </a:solidFill>
                <a:latin typeface="Courier"/>
                <a:cs typeface="Bernard MT Condensed"/>
              </a:rPr>
              <a:t>Gradient Boosting</a:t>
            </a:r>
          </a:p>
          <a:p>
            <a:pPr algn="r"/>
            <a:r>
              <a:rPr lang="en-US" sz="3600" b="1" dirty="0">
                <a:latin typeface="Courier"/>
                <a:cs typeface="Bernard MT Condensed"/>
              </a:rPr>
              <a:t>R-squared value: </a:t>
            </a:r>
            <a:r>
              <a:rPr lang="en-US" sz="3600" b="1" dirty="0">
                <a:solidFill>
                  <a:srgbClr val="008000"/>
                </a:solidFill>
                <a:latin typeface="Courier"/>
                <a:cs typeface="Bernard MT Condensed"/>
              </a:rPr>
              <a:t>0.53</a:t>
            </a:r>
          </a:p>
          <a:p>
            <a:pPr algn="r"/>
            <a:endParaRPr lang="en-US" sz="1000" b="1" dirty="0">
              <a:solidFill>
                <a:srgbClr val="008000"/>
              </a:solidFill>
              <a:latin typeface="Courier"/>
              <a:cs typeface="Bernard MT Condensed"/>
            </a:endParaRPr>
          </a:p>
        </p:txBody>
      </p:sp>
      <p:pic>
        <p:nvPicPr>
          <p:cNvPr id="71" name="Picture 70" descr="14947658127412-4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494" y="14921928"/>
            <a:ext cx="2463640" cy="2463640"/>
          </a:xfrm>
          <a:prstGeom prst="rect">
            <a:avLst/>
          </a:prstGeom>
        </p:spPr>
      </p:pic>
      <p:pic>
        <p:nvPicPr>
          <p:cNvPr id="79" name="Picture 78" descr="pred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artisticFilmGrain/>
                    </a14:imgEffect>
                    <a14:imgEffect>
                      <a14:colorTemperature colorTemp="88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281" y="18623958"/>
            <a:ext cx="17661013" cy="8027497"/>
          </a:xfrm>
          <a:prstGeom prst="rect">
            <a:avLst/>
          </a:prstGeom>
          <a:ln w="12700" cmpd="sng">
            <a:solidFill>
              <a:srgbClr val="953735"/>
            </a:solidFill>
            <a:prstDash val="solid"/>
          </a:ln>
        </p:spPr>
      </p:pic>
      <p:sp>
        <p:nvSpPr>
          <p:cNvPr id="13" name="TextBox 12"/>
          <p:cNvSpPr txBox="1"/>
          <p:nvPr/>
        </p:nvSpPr>
        <p:spPr>
          <a:xfrm>
            <a:off x="2361374" y="1659571"/>
            <a:ext cx="16617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dirty="0">
                <a:solidFill>
                  <a:srgbClr val="008000"/>
                </a:solidFill>
                <a:latin typeface="Bernard MT Condensed"/>
                <a:cs typeface="Bernard MT Condensed"/>
              </a:rPr>
              <a:t>600+ </a:t>
            </a:r>
            <a:r>
              <a:rPr lang="en-US" sz="4000" dirty="0">
                <a:solidFill>
                  <a:prstClr val="black"/>
                </a:solidFill>
                <a:latin typeface="Bernard MT Condensed"/>
                <a:cs typeface="Bernard MT Condensed"/>
              </a:rPr>
              <a:t>annual Hollywood movies. </a:t>
            </a:r>
            <a:r>
              <a:rPr lang="en-US" sz="4000" dirty="0">
                <a:solidFill>
                  <a:srgbClr val="8C170E"/>
                </a:solidFill>
                <a:latin typeface="Bernard MT Condensed"/>
                <a:cs typeface="Bernard MT Condensed"/>
              </a:rPr>
              <a:t>50+</a:t>
            </a:r>
            <a:r>
              <a:rPr lang="en-US" sz="4000" dirty="0">
                <a:solidFill>
                  <a:prstClr val="black"/>
                </a:solidFill>
                <a:latin typeface="Bernard MT Condensed"/>
                <a:cs typeface="Bernard MT Condensed"/>
              </a:rPr>
              <a:t> Flops. </a:t>
            </a:r>
            <a:r>
              <a:rPr lang="en-US" sz="4000" dirty="0">
                <a:solidFill>
                  <a:srgbClr val="800000"/>
                </a:solidFill>
                <a:latin typeface="Bernard MT Condensed"/>
                <a:cs typeface="Bernard MT Condensed"/>
              </a:rPr>
              <a:t>$60 million</a:t>
            </a:r>
            <a:r>
              <a:rPr lang="en-US" sz="4000" dirty="0">
                <a:solidFill>
                  <a:prstClr val="black"/>
                </a:solidFill>
                <a:latin typeface="Bernard MT Condensed"/>
                <a:cs typeface="Bernard MT Condensed"/>
              </a:rPr>
              <a:t> in losses in 2016.</a:t>
            </a:r>
          </a:p>
        </p:txBody>
      </p:sp>
      <p:pic>
        <p:nvPicPr>
          <p:cNvPr id="38" name="Picture 37" descr="A picture containing object, first-aid kit, thing&#10;&#10;Description generated with high confidence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35" y="15688683"/>
            <a:ext cx="1918712" cy="112424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33" y="12797736"/>
            <a:ext cx="2946229" cy="147311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46" b="3650"/>
          <a:stretch/>
        </p:blipFill>
        <p:spPr>
          <a:xfrm>
            <a:off x="2591483" y="11052600"/>
            <a:ext cx="1989158" cy="15508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41" y="14228185"/>
            <a:ext cx="1714500" cy="17145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48" y="16351893"/>
            <a:ext cx="2319423" cy="23194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874929">
            <a:off x="12925379" y="26529330"/>
            <a:ext cx="5902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Bernard MT Condensed"/>
              </a:rPr>
              <a:t>RELEASING MAY 31, 2017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307605" y="31690646"/>
            <a:ext cx="4493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prstClr val="black"/>
                </a:solidFill>
                <a:latin typeface="Bernard MT Condensed"/>
              </a:rPr>
              <a:t> PRODUCER</a:t>
            </a:r>
            <a:endParaRPr lang="en-US" sz="3000" dirty="0"/>
          </a:p>
        </p:txBody>
      </p:sp>
      <p:sp>
        <p:nvSpPr>
          <p:cNvPr id="37" name="TextBox 36"/>
          <p:cNvSpPr txBox="1"/>
          <p:nvPr/>
        </p:nvSpPr>
        <p:spPr>
          <a:xfrm>
            <a:off x="11356751" y="31696252"/>
            <a:ext cx="44935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prstClr val="black"/>
                </a:solidFill>
                <a:latin typeface="Bernard MT Condensed"/>
              </a:rPr>
              <a:t>DISTRIBUTOR</a:t>
            </a:r>
            <a:endParaRPr lang="en-US" sz="3000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62908"/>
              </p:ext>
            </p:extLst>
          </p:nvPr>
        </p:nvGraphicFramePr>
        <p:xfrm>
          <a:off x="12931331" y="11477728"/>
          <a:ext cx="5877242" cy="1920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4060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4326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dirty="0">
                          <a:latin typeface="Courier"/>
                          <a:cs typeface="Bernard MT Condensed"/>
                        </a:rPr>
                        <a:t>Christian Bale</a:t>
                      </a:r>
                      <a:endParaRPr lang="en-US" sz="3600" b="1" i="0" dirty="0">
                        <a:solidFill>
                          <a:schemeClr val="tx1"/>
                        </a:solidFill>
                        <a:latin typeface="Courier"/>
                        <a:cs typeface="Bernard MT Condensed"/>
                      </a:endParaRPr>
                    </a:p>
                  </a:txBody>
                  <a:tcPr>
                    <a:lnL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dirty="0">
                          <a:solidFill>
                            <a:srgbClr val="000000"/>
                          </a:solidFill>
                          <a:latin typeface="Courier"/>
                          <a:cs typeface="Bernard MT Condensed"/>
                        </a:rPr>
                        <a:t>3.5</a:t>
                      </a:r>
                    </a:p>
                  </a:txBody>
                  <a:tcPr>
                    <a:lnL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93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dirty="0">
                          <a:latin typeface="Courier"/>
                          <a:cs typeface="Bernard MT Condensed"/>
                        </a:rPr>
                        <a:t>Hugh</a:t>
                      </a:r>
                      <a:r>
                        <a:rPr lang="en-US" sz="3600" b="1" i="0" baseline="0" dirty="0">
                          <a:latin typeface="Courier"/>
                          <a:cs typeface="Bernard MT Condensed"/>
                        </a:rPr>
                        <a:t> </a:t>
                      </a:r>
                      <a:r>
                        <a:rPr lang="en-US" sz="3600" b="1" i="0" baseline="0" dirty="0" err="1">
                          <a:latin typeface="Courier"/>
                          <a:cs typeface="Bernard MT Condensed"/>
                        </a:rPr>
                        <a:t>Jackman</a:t>
                      </a:r>
                      <a:endParaRPr lang="en-US" sz="3600" b="1" i="0" dirty="0">
                        <a:latin typeface="Courier"/>
                        <a:cs typeface="Bernard MT Condensed"/>
                      </a:endParaRPr>
                    </a:p>
                  </a:txBody>
                  <a:tcPr>
                    <a:lnL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dirty="0">
                          <a:solidFill>
                            <a:srgbClr val="000000"/>
                          </a:solidFill>
                          <a:latin typeface="Courier"/>
                          <a:cs typeface="Bernard MT Condensed"/>
                        </a:rPr>
                        <a:t>3.1</a:t>
                      </a:r>
                    </a:p>
                  </a:txBody>
                  <a:tcPr>
                    <a:lnL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935"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dirty="0">
                          <a:latin typeface="Courier"/>
                          <a:cs typeface="Bernard MT Condensed"/>
                        </a:rPr>
                        <a:t>Adam Sandler</a:t>
                      </a:r>
                    </a:p>
                  </a:txBody>
                  <a:tcPr>
                    <a:lnL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i="0" dirty="0">
                          <a:solidFill>
                            <a:srgbClr val="000000"/>
                          </a:solidFill>
                          <a:latin typeface="Courier"/>
                          <a:cs typeface="Bernard MT Condensed"/>
                        </a:rPr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008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310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153</Words>
  <Application>Microsoft Office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Bernard MT Condensed</vt:lpstr>
      <vt:lpstr>Bodoni 72 Oldstyle Book Italic</vt:lpstr>
      <vt:lpstr>Calibri</vt:lpstr>
      <vt:lpstr>Courier</vt:lpstr>
      <vt:lpstr>Harlow Solid Italic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</dc:creator>
  <cp:lastModifiedBy>Nelson</cp:lastModifiedBy>
  <cp:revision>123</cp:revision>
  <dcterms:created xsi:type="dcterms:W3CDTF">2017-05-14T02:07:07Z</dcterms:created>
  <dcterms:modified xsi:type="dcterms:W3CDTF">2017-05-24T22:59:53Z</dcterms:modified>
</cp:coreProperties>
</file>